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0" r:id="rId4"/>
    <p:sldId id="281" r:id="rId5"/>
    <p:sldId id="282" r:id="rId6"/>
    <p:sldId id="273" r:id="rId7"/>
    <p:sldId id="274" r:id="rId8"/>
    <p:sldId id="258" r:id="rId9"/>
    <p:sldId id="263" r:id="rId10"/>
    <p:sldId id="278" r:id="rId11"/>
    <p:sldId id="279" r:id="rId12"/>
    <p:sldId id="275" r:id="rId13"/>
    <p:sldId id="276" r:id="rId14"/>
    <p:sldId id="277" r:id="rId15"/>
    <p:sldId id="268" r:id="rId16"/>
    <p:sldId id="269" r:id="rId17"/>
    <p:sldId id="270" r:id="rId18"/>
    <p:sldId id="271" r:id="rId19"/>
    <p:sldId id="272" r:id="rId20"/>
    <p:sldId id="264" r:id="rId21"/>
    <p:sldId id="265" r:id="rId22"/>
    <p:sldId id="266" r:id="rId23"/>
    <p:sldId id="267" r:id="rId24"/>
    <p:sldId id="262" r:id="rId25"/>
    <p:sldId id="287" r:id="rId26"/>
    <p:sldId id="288" r:id="rId27"/>
    <p:sldId id="289" r:id="rId28"/>
    <p:sldId id="290" r:id="rId29"/>
    <p:sldId id="283" r:id="rId30"/>
    <p:sldId id="284" r:id="rId31"/>
    <p:sldId id="285" r:id="rId32"/>
    <p:sldId id="286" r:id="rId33"/>
    <p:sldId id="291" r:id="rId34"/>
    <p:sldId id="261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0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A5FE6-23E5-4065-BDF2-C93D30A6DAE2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C320B-3DC6-4F89-AE87-7459746A96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804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C320B-3DC6-4F89-AE87-7459746A966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23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63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9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00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7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710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10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8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18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366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096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C713C-C56E-41D4-8C3B-85B6082CD25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1409-546A-4678-ACA5-3796DB2B1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4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nosytal.com/Images/Layers/wall-shell-brick.png" TargetMode="External"/><Relationship Id="rId3" Type="http://schemas.openxmlformats.org/officeDocument/2006/relationships/image" Target="../media/image6.png"/><Relationship Id="rId7" Type="http://schemas.microsoft.com/office/2007/relationships/hdphoto" Target="../media/hdphoto7.wdp"/><Relationship Id="rId2" Type="http://schemas.openxmlformats.org/officeDocument/2006/relationships/hyperlink" Target="https://www.penosytal.com/Images/Layers/wall-shell-stucco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penosytal.com/Images/Layers/wall-shell-wood.png" TargetMode="External"/><Relationship Id="rId10" Type="http://schemas.microsoft.com/office/2007/relationships/hdphoto" Target="../media/hdphoto8.wdp"/><Relationship Id="rId4" Type="http://schemas.microsoft.com/office/2007/relationships/hdphoto" Target="../media/hdphoto6.wdp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16.wdp"/><Relationship Id="rId3" Type="http://schemas.microsoft.com/office/2007/relationships/hdphoto" Target="../media/hdphoto11.wdp"/><Relationship Id="rId7" Type="http://schemas.microsoft.com/office/2007/relationships/hdphoto" Target="../media/hdphoto13.wdp"/><Relationship Id="rId12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microsoft.com/office/2007/relationships/hdphoto" Target="../media/hdphoto14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openosteklo.ru/montajnie-elementy-stroitelstvo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20.wdp"/><Relationship Id="rId7" Type="http://schemas.microsoft.com/office/2007/relationships/hdphoto" Target="../media/hdphoto2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microsoft.com/office/2007/relationships/hdphoto" Target="../media/hdphoto24.wdp"/><Relationship Id="rId5" Type="http://schemas.microsoft.com/office/2007/relationships/hdphoto" Target="../media/hdphoto21.wdp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microsoft.com/office/2007/relationships/hdphoto" Target="../media/hdphoto23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6.wdp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27.wdp"/><Relationship Id="rId7" Type="http://schemas.microsoft.com/office/2007/relationships/hdphoto" Target="../media/hdphoto29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28.wdp"/><Relationship Id="rId4" Type="http://schemas.openxmlformats.org/officeDocument/2006/relationships/image" Target="../media/image28.png"/><Relationship Id="rId9" Type="http://schemas.microsoft.com/office/2007/relationships/hdphoto" Target="../media/hdphoto30.wdp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33.wdp"/><Relationship Id="rId7" Type="http://schemas.microsoft.com/office/2007/relationships/hdphoto" Target="../media/hdphoto3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34.wdp"/><Relationship Id="rId4" Type="http://schemas.openxmlformats.org/officeDocument/2006/relationships/image" Target="../media/image34.png"/><Relationship Id="rId9" Type="http://schemas.microsoft.com/office/2007/relationships/hdphoto" Target="../media/hdphoto3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homius.ru/elektricheskaya-sabelnaya-pila.html" TargetMode="External"/><Relationship Id="rId2" Type="http://schemas.openxmlformats.org/officeDocument/2006/relationships/hyperlink" Target="https://homius.ru/vidyi-fundamentov-dlya-chastnogo-doma.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homius.ru/wp-content/uploads/2019/01/primenenie-penostekla-v-stroitelstve-11.jpg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37.wdp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 - 3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8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21712" y="1465386"/>
            <a:ext cx="9404195" cy="1603636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поризованного (аэрированного) монолитного бетона (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пеностекла при строительстве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40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9745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поризованного (аэрированного) монолитного бетона (Россия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fontAlgn="base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конструкционный материал получаемый путём смешивания цемента, воды, обычно лёгкого мелкого и крупного заполнителя и, обязательно, воздуховолекающих добавок, обеспечивающих во время перемешивания компонентов бетонной смеси образование повышенной пористости в цементном тесте и, в дальнейшем, в цементном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камне.</a:t>
            </a: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Именно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пористости в цементном камне, аналогичной пористости в ячеистых бетонах, отличает поризованный бетон от обычного легкого.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Поризация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снизить плотность и улучшить теплотехнические свойства легкого бетона на пористых заполнителях.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полезна в случае, когда отсутствует пористый песок или свойства заполнителей не позволяют, получить легкий бетон заданной плотности.</a:t>
            </a:r>
          </a:p>
          <a:p>
            <a:pPr algn="just" fontAlgn="base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Поризацию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осуществляют непосредственно в смесителе в процессе перемешивания исходных компонентов. Для поризации широко при меняют обычные воздухововлекающие добавки: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омыленный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древесный пек (ЦНИПС-1),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смолу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воздухововлекающую нейтрализованную (СНВ),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омыленную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канифоль и др.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Добавки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приготавливают в виде водных растворов определенной концентрации и дозируют с помощью специальных дозаторов.</a:t>
            </a: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бетоны могут приготавливаться непосредственно на строительной площадке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автомиксерах.</a:t>
            </a: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Поризация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 производится в течении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15-20 минут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поризованный бетон подается бетонными насосами к месту его применения. При необходимости возможна доставка готового раствора в автомиксере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70 км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30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поризации легких бетонов максимальный объем вовлеченного воздуха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достигает 12%.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объем вовлеченного воздуха влияют вид и количество добавки, свойства заполнителей, условия и режим приготовления смеси. </a:t>
            </a:r>
            <a:endParaRPr lang="ru-RU" b="1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увеличением содержания крупного пористогo заполнителя до определенного предела объем вовлеченного воздуха резко возрастает и тем в большей мере, чем мельче и легче зерна. </a:t>
            </a:r>
            <a:endParaRPr lang="ru-RU" b="1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Воздухововлечение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увеличивается также с уменьшением плотности песка и снижением количества мелких и пылевидных зерен.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уменьшением крупности и повышением плотности песка размер воздушных пузырьков уменьшается, повышается их устойчивость. Оптимальными для поризации являются составы с минимальным количеством добавки, при которых достигается требуемое воздухововлечение и однородная структура поризованного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раствора.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лучшей поризации легких бетонных смесей применяют более интенсивное перемешивание, при котором уменьшается размер пузырьков и повышается стабильность смеси.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Имеются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 производства, которые позволяют вести строительные работы при низких температурах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-10°С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 добавлением противоморозных добавок в смесь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</a:t>
            </a: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 вовлеченного воздуха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12 %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плотность керамзитобетона уменьшается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100-150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керамзитовом песке и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200-250 кг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кварцевом.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Воздухововлечение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только снижает плотность бетона, оно позволяет пластифицировать бетонные смеси и при объеме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 8-12%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уменьшить расход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 на 30-40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л/м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Поризация растворной составляющей легких бетонов способствует получению более связанной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расслаивающейся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95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Плотность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поризованного керамзитобетона составляет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700-1400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1800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just" fontAlgn="base"/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Приобретенные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свойства: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-низкая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плотность;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-низкая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теплопроводность и </a:t>
            </a:r>
            <a:r>
              <a:rPr lang="ru-RU" sz="17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шумопроницаемость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-пониженное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водопоглощение;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-стойкость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пожаре;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-высокие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санитарно-гигиенические свойства;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-высокая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подвижность смеси, легкость транспортировки и укладки;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-высокая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трещиностойкость;</a:t>
            </a:r>
          </a:p>
          <a:p>
            <a:pPr lvl="0" algn="just" fontAlgn="base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-хорошая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обрабатываемость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Поризованный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 наделен высокими тепло- и шумоизоляционными свойствами, поэтому его можно использовать не только как самостоятельный материал в монолитных конструкциях, но и в качестве утеплителя. Поризованный бетон по всем характеристикам превосходит традиционный керамзитобетон, применяемый в многослойных конструктивных элементах наружных стен и перекрытий зданий.</a:t>
            </a:r>
          </a:p>
          <a:p>
            <a:pPr algn="just" fontAlgn="base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своей консистенции, поризованная бетонная смесь напоминает эмульсию, она обладает хорошей пластичностью, поэтому её легко подавать на высоту. Она свободно укладывается на плоские поверхности и во всевозможные конфигурации опалубок. Это существенно экономит время строительных работ.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Если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традиционном использовании обычного бетонного раствора рабочий в день произведет работы по обустройству стяжки пола на площади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10–15 кв. м,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 с использованием поризованного бетона этот показатель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увеличиться до 50 кв. м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Несмотря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свойственную текучесть, поризованный бетон способен при заливке плоских поверхностей удерживать заданный уклон, к примеру, при обустройстве кровли или же стяжки пола и др.</a:t>
            </a: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 и экологичность данного материала. Стены из поризованного бетона «дышат», но в то же время имеют высокие инерционные свойства бетонов, обеспечивая тем самым зданию высокую комфортность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68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" y="0"/>
            <a:ext cx="12192000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Поризованные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бетоны применяются: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стяжек полов;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качестве легкого раствора для кладки стен из кирпича и блоков;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монолитных стен и перекрытий при возведении зданий;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утепление и разуклонка кровель под нанесение наплавных покрытий;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подстилающих слоев под автодороги;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укреплении грунтов;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литья малых форм.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строительстве находит преимущественное применение поризованный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керамзитобетон М35, 50, 75 и 100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 марки М35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используется для устройства теплоизоляционного слоя многослойных ограждающих конструкций, бетон более высоких марок — для однослойных изделий.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поризованного керамзитобетона изготавливают стеновые панели и крупные блоки, совмещенные кровельные плиты и другие изделия. </a:t>
            </a:r>
            <a:endParaRPr lang="ru-RU" b="1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повышения плотности изделий, защиты арматуры от коррозии их покрывают отделочным слоем цементно-песчаного раствора или гидрофобными покрытиями. </a:t>
            </a:r>
            <a:endParaRPr lang="ru-RU" b="1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зависимости от условий службы изделий нормируется их морозостойкость: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стеновых панелей и блоков, не подвергаемых систематическому увлажнению водой, назначается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F25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цокольных панелей и блоков —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F35.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использовании изделий в условиях относительной влажности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воздуха более 70%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их внутренние поверхности наносится защитное пароизоляционное покрытие и принимаются меры для защиты арматуры от коррозии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45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Обладая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достаточной конструктивной прочностью и низкой теплопроводностью, блоки из поризованного бетона лучшим образом подходят для частного и малоэтажного строительства (загородные коттеджи, небольшие магазины, бани, дачи и т.п.).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Поризованный бетон наделен повышенной шумоизоляцией как наружных стен, так и при использовании в межкомнатных перегородках.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Строение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высотностью до трех этажей наиболее целесообразно возводить с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 200 мм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их последующим утеплением базальтовым волокном или пенополистиролом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мм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Далее фасад можно оштукатурить и покрасить или использовать другие, альтернативные технологии. Стена из поризованного бетона обладает прекрасной адгезией и подходит под любой традиционный вид отделки: облицовка керамической плиткой, декоративным камнем, обшивка сайдингом и т. д.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Поризованный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бетон — идеальный материал для траншейного восстановления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заполнение траншей под дорогами и вдоль дороги, после прокладки труб,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кабелей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ремонтных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С поризованным бетоном нет необходимости уплотнения потому, что поризованный бетон очень 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жидкий, </a:t>
            </a:r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заполнит любые пустоты и впадины в траншеях. Кроме того, равномерность распределения давления, распространяющийся на особенности поризованного бетона означает, что нагрузка от транспорта не передается непосредственно к коммуникациям в траншеях и не повреждает их весом движения</a:t>
            </a:r>
            <a:r>
              <a:rPr lang="ru-RU" b="1" dirty="0" smtClean="0">
                <a:solidFill>
                  <a:srgbClr val="30303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Это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важно, так как использование таких инструментов может вызвать связанные болезни вибрации среди рабочих.</a:t>
            </a:r>
          </a:p>
          <a:p>
            <a:pPr algn="just" fontAlgn="base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 очень полезен для свободного заполнения пустот и провалов 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грунте. Это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использоваться как для запланированной работы, но также и в чрезвычайных ситуациях, чтобы стабилизировать основания и обеспечить устойчивость в краткие сроки.</a:t>
            </a:r>
          </a:p>
          <a:p>
            <a:pPr algn="just" fontAlgn="base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Поризованный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 использовался, чтобы заполнить старые коллекторы, провалы основания, резервуары хранения, пустоты под шоссе и сооружениями, вызванными проливным дождем или изменениями в грунтах.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необходимости, поризованный бетон может также быть перекачан на значительное расстояние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77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с поризованным бетоном отличается простотой выполнения операций и экономным расходом строительных материалов. Стоимость изготовления и укладки поризованного конструктивного бетона составляет 350—400 руб./м3, что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1,5—2 раза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экономичнее использования блоков газобетона заводского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изготовления.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эффективности в качестве базисных принимаются два варианта традиционной технологии возведения наружных кирпичных стен для малоэтажных жилых домов: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вариант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 — сплошная кирпичная стена из эффективного пустотелого керамического кирпича, изготавливаемого в соответствии с ГОСТ 530-95 НПО "Керамика" г. Санкт-Петербурга;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вариант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 — слоистая кирпичная стена с газобетонными блоками, изготавливаемыми 211 КЖБИ в п. Сертолово г. Санкт-Петербурга, и кирпичом по варианту № 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Исходные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вариантов приведены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и в табл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studfile.net/html/2706/72/html_LG3biyrFsL.cJS8/htmlconvd-gquno7202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4547"/>
            <a:ext cx="8107680" cy="32262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s://studfile.net/html/2706/72/html_LG3biyrFsL.cJS8/htmlconvd-gquno7202xi2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680" y="2554547"/>
            <a:ext cx="4084320" cy="32262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780783"/>
            <a:ext cx="12085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81025"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1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Сравниваемые варианты технологий устройства кирпичных наружных стен для малоэтажных жилых домов в условиях Санкт-Петербурга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сплошная кирпичная кладка (вариант № 1);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многослойные кирпичные кладки (варианты № 2 и 3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наружный ряд кирпича; 2 — внутренний ряд кирпича; 3 — штукатурка; 4 — средний слой кирпича;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581025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газобетонные блоки; 6 — поризованный </a:t>
            </a:r>
            <a:r>
              <a:rPr lang="ru-RU" sz="1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опилко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-песчаный монолитный бетон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7074" y="2682846"/>
            <a:ext cx="386861" cy="4103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04714" y="2669385"/>
            <a:ext cx="386861" cy="4103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60080" y="2639422"/>
            <a:ext cx="386861" cy="4103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в</a:t>
            </a:r>
          </a:p>
        </p:txBody>
      </p:sp>
    </p:spTree>
    <p:extLst>
      <p:ext uri="{BB962C8B-B14F-4D97-AF65-F5344CB8AC3E}">
        <p14:creationId xmlns:p14="http://schemas.microsoft.com/office/powerpoint/2010/main" val="410095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721217"/>
            <a:ext cx="12192000" cy="7579217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24874"/>
              </p:ext>
            </p:extLst>
          </p:nvPr>
        </p:nvGraphicFramePr>
        <p:xfrm>
          <a:off x="0" y="-145167"/>
          <a:ext cx="12192001" cy="70031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4223">
                  <a:extLst>
                    <a:ext uri="{9D8B030D-6E8A-4147-A177-3AD203B41FA5}">
                      <a16:colId xmlns:a16="http://schemas.microsoft.com/office/drawing/2014/main" xmlns="" val="3400808246"/>
                    </a:ext>
                  </a:extLst>
                </a:gridCol>
                <a:gridCol w="2720828">
                  <a:extLst>
                    <a:ext uri="{9D8B030D-6E8A-4147-A177-3AD203B41FA5}">
                      <a16:colId xmlns:a16="http://schemas.microsoft.com/office/drawing/2014/main" xmlns="" val="2089867715"/>
                    </a:ext>
                  </a:extLst>
                </a:gridCol>
                <a:gridCol w="3172452">
                  <a:extLst>
                    <a:ext uri="{9D8B030D-6E8A-4147-A177-3AD203B41FA5}">
                      <a16:colId xmlns:a16="http://schemas.microsoft.com/office/drawing/2014/main" xmlns="" val="1064981301"/>
                    </a:ext>
                  </a:extLst>
                </a:gridCol>
                <a:gridCol w="2954498">
                  <a:extLst>
                    <a:ext uri="{9D8B030D-6E8A-4147-A177-3AD203B41FA5}">
                      <a16:colId xmlns:a16="http://schemas.microsoft.com/office/drawing/2014/main" xmlns="" val="3799268453"/>
                    </a:ext>
                  </a:extLst>
                </a:gridCol>
              </a:tblGrid>
              <a:tr h="347688"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Варианты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8665603"/>
                  </a:ext>
                </a:extLst>
              </a:tr>
              <a:tr h="1116506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технико-экономических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показателей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1.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Сплошная кирпичная стена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2.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Слоистая кирпичная стена с газобетонными блоками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3.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Кирпичная стена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аэрированным бетоном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09923864"/>
                  </a:ext>
                </a:extLst>
              </a:tr>
              <a:tr h="459783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Толщина 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стены, см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47095829"/>
                  </a:ext>
                </a:extLst>
              </a:tr>
              <a:tr h="440018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Прочность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МПа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00957272"/>
                  </a:ext>
                </a:extLst>
              </a:tr>
              <a:tr h="464471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Теплопроводность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В/м К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4199674"/>
                  </a:ext>
                </a:extLst>
              </a:tr>
              <a:tr h="440018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Объемная 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плотность, кг/м3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26168155"/>
                  </a:ext>
                </a:extLst>
              </a:tr>
              <a:tr h="440018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м3, руб.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99010337"/>
                  </a:ext>
                </a:extLst>
              </a:tr>
              <a:tr h="440018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Морозостойкость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циклы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22851036"/>
                  </a:ext>
                </a:extLst>
              </a:tr>
              <a:tr h="113022">
                <a:tc rowSpan="2"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Эксплуатационные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руб.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5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15030062"/>
                  </a:ext>
                </a:extLst>
              </a:tr>
              <a:tr h="547004">
                <a:tc vMerge="1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Приняты одинаковыми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56220403"/>
                  </a:ext>
                </a:extLst>
              </a:tr>
              <a:tr h="558253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Размеры, мм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250×120×65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600×300×250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Монолитный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вариант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54831667"/>
                  </a:ext>
                </a:extLst>
              </a:tr>
              <a:tr h="319190">
                <a:tc rowSpan="2"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Огнестойкость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негорючих строительных материалов по ГОСТ 30244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0983886"/>
                  </a:ext>
                </a:extLst>
              </a:tr>
              <a:tr h="378024">
                <a:tc vMerge="1"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1171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4617808"/>
                  </a:ext>
                </a:extLst>
              </a:tr>
              <a:tr h="279126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1 м2, руб.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193643"/>
                  </a:ext>
                </a:extLst>
              </a:tr>
              <a:tr h="660026">
                <a:tc>
                  <a:txBody>
                    <a:bodyPr/>
                    <a:lstStyle/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отходов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000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производства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9988374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-72121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6725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1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Система технико-экономических показателей вариантов технологии производства работ для устройства наружных стен жилых домов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4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образом, технология поризованного 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 № 3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2,1 раза экономичнее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существующей технологии сплошной кирпичной стены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1,11 раз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технологии с газобетонными блоками.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полученным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на их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основе построены зависимости стоимости стен и расхода материалов от их площади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studfile.net/html/2706/72/html_LG3biyrFsL.cJS8/htmlconvd-gquno7203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21"/>
          <a:stretch/>
        </p:blipFill>
        <p:spPr bwMode="auto">
          <a:xfrm>
            <a:off x="101917" y="1200330"/>
            <a:ext cx="3898583" cy="4293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https://studfile.net/html/2706/72/html_LG3biyrFsL.cJS8/htmlconvd-gquno7203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385"/>
          <a:stretch/>
        </p:blipFill>
        <p:spPr bwMode="auto">
          <a:xfrm>
            <a:off x="4102417" y="1200329"/>
            <a:ext cx="4012883" cy="429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115300" y="1399951"/>
            <a:ext cx="38738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790575"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790575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значения стоимости 1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наружной стены различных конструктивных решений: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142875"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1-слоистая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кирпичная стена из поризованного кирпича НПО "Керамика" (вариант № 1);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142875"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2-слоистая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кирпичная стена с газобетонными блоками 211 КЖБИ (вариант № 2);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3-кирпичная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стена с аэрированным бетоном (вариант № 3)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953" y="5493812"/>
            <a:ext cx="121929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анализа стоимости наружных стен, отраженной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2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следует, что удельная экономия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стены по варианту № 3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 и 609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руб. по сравнению с вариантами № 2 и 1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180975"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вариантов использования конструкций из аэрированного бетона показал их высокую технико-экономическую эффективность по сравнению с сопоставимыми современными аналогами. 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сравнению с технологией сплошной кирпичной стены из поризованного керамического кирпича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плотностью 1100 кг/м3 теплопроводностью 0,26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Вт/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производства НПО "Керамика" (г. Санкт-Петербурга) эффект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609 руб. на 1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поверхности наружной стены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Затраты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кирпичную кладку составляют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1171 руб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на бетонную кладку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622 руб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т. е.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2,1 раза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меньше. По сравнению с технологией кирпичной кладки с использованием газобетонных блоков плотностью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 кг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Вт/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211 КЖБИ (п. Сертолово) эффект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руб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на газобетонную кладку составляют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622 руб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Технология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с поризованным бетоном отличается экономичным расходом доступных строительных материалов и простотой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позволяет вести работы при отрицательной температуре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–15 °С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 использованием противоморозных добавок и покрытием бетонируемых поверхностей теплоизоляционными матами.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04xi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" y="3429000"/>
            <a:ext cx="4316730" cy="33261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04xi2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002" y="3429000"/>
            <a:ext cx="3866198" cy="3365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38210" y="3657244"/>
            <a:ext cx="34632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Рис.3.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Зависимость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расхода бетона и кирпича в многослойных наружных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стенах с использованием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 поризованного бетона от площади стен: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бетон с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 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1250 кг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бетон с 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 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1250 кг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b="1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3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Использование пеностекла при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Различные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материалы обладают разной степенью распространенности и популярности. Многие наименования остаются неизвестными широкой аудитории из-за своего специализированного назначения, но это не значит, что они не подойдут для частного строительства.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таких материалов – пеностекло, обладающее уникальными свойствами и техническими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пеностекла самое важное свойство – идеальная теплоизоляция и защита стен дома от влаги. Благодаря своим уникальным особенностям материал используется в энергетике и тяжелой промышленности.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названия стройматериала не сложно догадаться, что он представляет собой вспененное стекло, выпускаемое в нескольких видах: блоки и гранулы.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основано на термической обработке остатков стекольной промышленности и переработки вторичного сырья. Принцип создания мало чем отличается от создания обычного стекла, но только в части использования высоких температур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Каждый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строительного материала производится по особенной технологии, соблюдение которой и обеспечивает изделию исходные технические характеристики: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формовые изделия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вид создается из стекольных частиц, которые расплавляются при температуре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1000 градусов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вспениваются при помощи выделяемого углем газа. Внутри жидкой массы образуются пустоты, наполненные газообразной смесью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давлением меньше 1-ой атмосферы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После завершения термического цикла горячее пеностекло укладывается в формы и медленно остывает. Именно процесс естественного охлаждения и затвердевания обеспечивает прочность изделий и сохраняет внутренние пустоты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герметичными.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3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Гранулированное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пеностекло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Принцип создания очень похож на предыдущий, только температура достигает всего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 градусов по Цельсию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Измельченное стекло выдерживает процесс варки с обязательным добавлением соды, известняка, кварцевого песка и сульфата натрия. Из-за выделения продуктов горения масса вспенивается и образуются гранулы с внутренними пустотами и прочной наружной поверхностью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Пеностекло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применение в строительстве 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Поначалу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вид строительного материала использовался только в промышленных целях.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Из-за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 свойств по экологичности и пожарной безопасности пеностекло применялось для сооружения высотных зданий, заводов, магистральных трубопроводов, атомных электростанций.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стали использовать для возведения иных крупных объектов, а также частных построек. Обязательно стоит помнить, что материал стоит больше, чем популярный пенополистирол или минеральная вата, однако в перспективе данные затраты полностью окупаются, так как срок службы пеностекла исчисляется столетиями.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сожалению, подтверждения данного факта не существует, так как прошло всего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50-60 лет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его изобретения.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построенные здания показывают, что даже при очень интенсивном внешнем воздействии материал не изменяет своих характеристик, и не требует замены или восстановления. Пока что все строения с пеностеклянными блоками показали себя с лучшей стороны и подтверждают промежуточные требования к такому виду материала.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о частном строительстве, то срок службы пеностекла в коттеджах и загородных домах еще больше, так как оно не подвергается агрессивным воздействиям извне. </a:t>
            </a:r>
          </a:p>
        </p:txBody>
      </p:sp>
    </p:spTree>
    <p:extLst>
      <p:ext uri="{BB962C8B-B14F-4D97-AF65-F5344CB8AC3E}">
        <p14:creationId xmlns:p14="http://schemas.microsoft.com/office/powerpoint/2010/main" val="142446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010" y="0"/>
            <a:ext cx="1211199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Положительные 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качества пеностекла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5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</a:t>
            </a: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тсутствие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реакции на температурные перепады. Так как материал изготавливается при очень высоких температурах, то в нормальных условиях любой климатической зоны он не может быть подвержен серьезному воздействию. Точно также отражается способность выдерживать холод – стекло просто никак на него не реагирует;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неизменные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габаритные размеры. Внутренняя структура из пустот и стеклянных ячеек не позволяет </a:t>
            </a: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материалу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изменять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свою форму под любыми воздействиями извне. Также со временем никак не изменяются свойства </a:t>
            </a: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теплоизоляции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прочности изделий, что делает материал близким по стойкости с бетоном и кирпичом;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поверхность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пеностекла не подвержена эрозии и окислению;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-сохранение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– дополнительное преимущество при монтаже теплоизолятора;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-полностью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невосприимчив к грибку или распространению плесени. Из-за отсутствия органических компонентов в составе является идеальной защитой от вредоносных спор и бактерий;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-материал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стойко выдерживает любые химические воздействия, даже те, которые в принципе в бытовом использовании появиться не могут;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обычное стекло, пеностеклянные блоки совершенно не восприимчивы к влаге и могут служить дополнительным гидроизолятором строения;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-санитарная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безопасность. Из-за наличия ячеек и пустот с газом, материал «дышит» и прекрасно отводит лишнюю влагу и конденсат из своей структуры, что крайне важно для сохранения нормального и безопасного микроклимата в дома;</a:t>
            </a:r>
            <a:endParaRPr lang="ru-RU" sz="15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-абсолютная 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негорючесть. Имеется ввиду обычная ситуация с пожаром. Даже если удастся достигнуть температуры плавления пеностекла, что очень маловероятно, то оно просто стечет со стен на пол. Материал никак не способствует распространению возгорания;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15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-шумоизоляционные 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свойства. Из-за тех же пустот и ячеек в структуре, материал обладает очень высокими показателями по звукоизоляции помещений.</a:t>
            </a:r>
            <a:endParaRPr lang="ru-RU" sz="15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10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Отрицательные черты пеностекла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-д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остаточно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стоимость изготовления и сложность технологического процесса. Как результат, ощутимые затраты при покупке материалов;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низкие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показатели по паропроводимости. Под материал нужно укладывать слой паробарьера;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необходимость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точного и скрупулезного соблюдения технологии монтажа и способов работы с пеностеклом. Любые нарушения и вольности могут привести к растрескиванию материала;</a:t>
            </a: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достаточно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низкие показатели по восприимчивости нагрузок на сжатие, давление, кручение. При усадке стен или фундамента материал может потрескаться;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невосприимчивость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ударным нагрузкам – все-таки это стекло, хоть и вспененное. Даже неосторожные действия с металлическими инструментами могут привести к растрескиванию блоков. Последующая склейка его цементом или клеем не вернет исходных характеристик по прочности и теплозащите;</a:t>
            </a:r>
            <a:endParaRPr lang="ru-RU" sz="2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довольно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внушительный вес, ведь стекло всегда имеет достаточно высокую массу. Вспененность, конечно, облегчает изделия, но не очень сильно – потому нужно помнить о дополнительном весе строительного материала при проектировании коттеджа.</a:t>
            </a:r>
            <a:endParaRPr lang="ru-RU" sz="20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57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spc="-6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Каркасные стены с гранулированным </a:t>
            </a:r>
            <a:r>
              <a:rPr lang="ru-RU" b="1" spc="-6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пеностеклом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строительства весьма широко распространена на территории Канады, Японии, США, и северной части Европы.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отточенным конструкционным решениям, дома построенные по данной технологии обладают сравнительной дешевизной, технологичностью. Утепленная пеностекольным гравием каркасная стена представляет собой многослойную конструкцию, состоящую из наружной обшивки, слоя ветро- и гидроизоляции, слоя утеплителя и внутренней обшивки. Наружная и внутренняя обшивка соединены между собой с помощью силовых вспомогательных элементов таким образом, что создается прочная несущая каркасная конструкция требуемой прочности.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внешней стороны утеплитель зашивается влагостойкой фанерой или плитами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 (ориентированно стружечная плита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облицовываются фасадной штукатуркой, либо обшиваются сайдингом, по желанию могут быть выложены облицовочным кирпичом. Внутренняя отделка каркасного дома чаще всего выполняется гипсокартоном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аркасные стены с гранулированным пеностеклом с наружной штукатуркой">
            <a:hlinkClick r:id="rId2"/>
          </p:cNvPr>
          <p:cNvPicPr/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3" y="3633232"/>
            <a:ext cx="3562667" cy="2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аркасные стены с гранулированным пеностеклом с облицовкой блок-хаусом">
            <a:hlinkClick r:id="rId5"/>
          </p:cNvPr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533" y="3633231"/>
            <a:ext cx="3836988" cy="2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аркасные стены с гранулированным пеностеклом с облицовочным кирпичом">
            <a:hlinkClick r:id="rId8"/>
          </p:cNvPr>
          <p:cNvPicPr/>
          <p:nvPr/>
        </p:nvPicPr>
        <p:blipFill>
          <a:blip r:embed="rId9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454" y="3633230"/>
            <a:ext cx="4261803" cy="2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" y="6235143"/>
            <a:ext cx="365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Каркасные стены с наружной штукатуркой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05066" y="6273225"/>
            <a:ext cx="39319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Каркасные стены с облицовкой блок-</a:t>
            </a:r>
            <a:r>
              <a:rPr lang="ru-RU" sz="1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хаусом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84452" y="6273224"/>
            <a:ext cx="42618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Каркасные стены с облицовочным кирпичом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0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Дома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изготовленные по ЛСТК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(легкие стальные тонкостенные конструкции) технологии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набирают все большую популярность благодаря высокой скорости возведения.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Основным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элементом технологии является унифицированная панель с теплоизоляционным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наполнителем.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Применение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пеностекла позволит возводить здания в любом климатическом поясе в условиях повышенной влажности, вечной мерзлоты, слабых грунтов и сейсмически опасных зонах практически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круглогодично.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Пакетный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(или кассетный) утепленный брус с экологически чистым утеплителем - новая технология на отечественном рынке, активно развивающаяся за рубежом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Дома по ЛСТК технологии с утеплением гранулированным пеностеклом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" y="2492991"/>
            <a:ext cx="5376863" cy="42621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785485" y="2950190"/>
            <a:ext cx="6096000" cy="30675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по выбору монтажных материалов и технологии монтажа пеностекла</a:t>
            </a:r>
          </a:p>
          <a:p>
            <a:pPr indent="238125" algn="just">
              <a:spcAft>
                <a:spcPts val="75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 — уникальный материал с точки зрения экологической и пожарной безопасности, долговечности и энергоэффективности.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 правильно применять технологию монтажа пеностекла, чтобы конструкция с пеностеклом также являлась долговечной, безопасной и энергоэффективной.</a:t>
            </a:r>
          </a:p>
        </p:txBody>
      </p:sp>
    </p:spTree>
    <p:extLst>
      <p:ext uri="{BB962C8B-B14F-4D97-AF65-F5344CB8AC3E}">
        <p14:creationId xmlns:p14="http://schemas.microsoft.com/office/powerpoint/2010/main" val="7923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96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Требования к клеевым составам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Набор прочности и твердение без доступа воздуха (например, двухкомпонентные составы, вступающие в химическую реакцию);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Близкая к нулю паропроницаемость;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Эластичность после набора прочности;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компонентов;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усадки и напряжений после отвердевания и набора прочности;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адгезия к стеклу (невпитывающее основание) и высокая адгезия к основанию конструкции.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Набор прочности без доступа воздуха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рекомендуется применять клеевые составы и мастики, для высыхания которых предполагается испарение некоторых компонентов (например, воды, растворителей) или необходимо достаточное количество воздуха. Пеностекло обладает нулевой паро и газопроницаемостью. Для составов на водной основе или растворителей предусматривается твердение и набор прочности в процессе испарения водной основы или растворителей. Пеностекло полностью останавливает возможность испарения избыточной воды в нанесенных составах. Таким образом, избыточная вода может испаряться только в сторону конструкции к которой приклеено пеностекло. Набор прочности и твердение нанесенных составов не возможен или значительно растянется во времени.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Усадка после набора прочности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«Высыхание»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клеевых, штукатурных и иных составов происходит с образованием определенной «усадки» и созданием внутренних напряжений в этих материалах. Находясь внутри открытых ячеек при наборе прочности такие материалы при «усадке» начинают разрушать тонкие ячейки пеностекла. В результате происходит разрушение верхнего слоя пеностекла и отслоение нанесенных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составов.</a:t>
            </a:r>
          </a:p>
        </p:txBody>
      </p:sp>
    </p:spTree>
    <p:extLst>
      <p:ext uri="{BB962C8B-B14F-4D97-AF65-F5344CB8AC3E}">
        <p14:creationId xmlns:p14="http://schemas.microsoft.com/office/powerpoint/2010/main" val="45350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2000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Эластичность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Учитывая различные коэффициенты температурных расширений применяемых материалов, клеевой состав для блоков из пеностекла (приклейки и герметизации швов)  должен обладать после набора прочности определенной эластичностью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Возможность щелочной коррозии (ASR): цемент-стекло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" y="1221204"/>
            <a:ext cx="4043998" cy="55491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400550" y="1221204"/>
            <a:ext cx="769239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щелочной коррозии (ASR): цемент-стекло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границе контакта стекла и цемента возможно развитие процессов щелочной коррозии – взаимодействия аморфного диоксида кремния пеностекла и щелочей цемента с образованием на поверхности пеностекла оболочки силикатного геля, вызывающего при определенных условиях, разрушение структуры 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реакционная способность ASR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процессов щелочной коррозии зависит от многих факторов: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-количества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щелочей в жидкой фазе наносимых составов,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влажности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составов, условий эксплуатации.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сухих условиях эксплуатации процессы щелочной коррозии не развиваются.</a:t>
            </a:r>
          </a:p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нейтрализации данной реакции необходимо добавлять специальные реагенты.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63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Отслоение блоков из пеностекла, приклеенных плиточным клеем на основе цементов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Отслоение блоков из пеностекла, приклеенных плиточным клеем на основе цементов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" y="380763"/>
            <a:ext cx="3764598" cy="23510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Отслоение блоков из пеностекла, приклеенных плиточным клеем на основе цементов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780" y="380763"/>
            <a:ext cx="4534218" cy="23510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33032" y="2767232"/>
            <a:ext cx="12058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Отслоение традиционного штукатурного покрытия от пеностекла вследствие реакции ASR и усадки штукатурки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Отслоение традиционного штукатурного покрытия от пеностекла вследствиt реакции ASR и усадки штукатурки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3" y="3172025"/>
            <a:ext cx="3547427" cy="36275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Отслоение традиционного штукатурного покрытия от пеностекла вследствиt реакции ASR и усадки штукатурки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243" y="3172025"/>
            <a:ext cx="3203254" cy="3617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Отслоение традиционного штукатурного покрытия от пеностекла вследствие реакции ASR и усадки штукатурки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502" y="3172025"/>
            <a:ext cx="4341495" cy="18709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Рисунок 9" descr="Отслоение традиционного штукатурного покрытия от пеностекла вследствие реакции ASR и усадки штукатурки"/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501" y="5042996"/>
            <a:ext cx="4341495" cy="1746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4713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-5417"/>
            <a:ext cx="12192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Усадка после набора прочности</a:t>
            </a:r>
          </a:p>
          <a:p>
            <a:pPr indent="238125" algn="just">
              <a:spcAft>
                <a:spcPts val="75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«Высыхание»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цементо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-содержащих клеевых, штукатурных и иных составов происходит с образованием определенной «усадки» и созданием внутренних напряжений в этих материалах. Находясь внутри открытых ячеек при наборе прочности такие материалы при «усадке» начинают разрушать тонкие ячейки пеностекла. В результате происходит разрушение верхнего слоя пеностекла и отслоение нанесенных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составов.</a:t>
            </a:r>
          </a:p>
          <a:p>
            <a:pPr algn="ctr">
              <a:spcAft>
                <a:spcPts val="750"/>
              </a:spcAft>
            </a:pP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Обязательная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герметизация швов (стыков) между блоками и плитами из пеностекла</a:t>
            </a:r>
          </a:p>
          <a:p>
            <a:pPr indent="238125" algn="just">
              <a:spcAft>
                <a:spcPts val="75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Толщина утеплителя определяется теплотехническим расчетом исходя из заданного термического сопротивления конструкции, а также из условий невозможности образования конденсата в несущей конструкции (точка росы – зона возможной конденсации – должна располагаться в утеплителе). </a:t>
            </a: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Разность температур в помещение и снаружи, а так же разность парциальных давлений приводят к движению пара сквозь конструкцию в течение всего года: </a:t>
            </a:r>
            <a:r>
              <a:rPr lang="ru-RU" sz="16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зимой из помещения наружу, летом снаружи в помещение.</a:t>
            </a:r>
          </a:p>
          <a:p>
            <a:pPr indent="238125" algn="just">
              <a:spcAft>
                <a:spcPts val="75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 полностью останавливает движение пара, создавая постоянные оптимальные условия эксплуатации конструкции, что значительно увеличивает долговечность конструкции в целом. Конденсация воды из пара не происходит – конструкция остается «сухой» и зимой и летом.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Отсутствие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герметика или клея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швах, недостаточная или неполная герметичность швов между блоками пеностекла, приведет к накоплению влаги в швах между блоками пеностекла вследствие движения пара. В точке росы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начала образования конденсата из пара, примерно 10,67 градусов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образование конденсата неизбежно. В паропроницаемом  герметике или клее (например, плиточный клей) будет происходить конденсация воды из пара (воздуха). Накопившаяся влага при замерзании будет расширяться, что приведет в первый же зимний сезон к механическому разрушению клеевого состава – растрескиванию. Отделочный слой (штукатурные составы) так же будет разрушаться в области швов. Возможно появление «мокрых» полос в местах расположения швов.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Толщина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шва (стыка) между блоками и плитами из пеностекла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1-2 мм (не более 3 мм)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к. пеностекло паронепроницаемо, швы (стыки) между блоками и плитами из пеностекла герметизируются паронепроницаемым герметиком — пароизоляцию в конструкциях с пеностеклом применять нет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59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Движение пара сквозь конструкцию происходит практически круглый год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Движение пара сквозь конструкцию происходит практически круглый год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" y="546498"/>
            <a:ext cx="11863070" cy="6134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745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заполненных швах между блоками и плитами из пеностекла паропроницаемыми материалами или при отсутствии герметика в швах будет конденсироваться вода</a:t>
            </a:r>
            <a:endParaRPr lang="ru-RU" sz="1600" b="1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При заполненных швах между блоками и плитами из пеностекла паропроницаемыми материалами или при отсутсвии герметика в швах будет конденсироваться вода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" y="646331"/>
            <a:ext cx="5402580" cy="60173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При заполненных швах между блоками и плитами из пеностекла паропроницаемыми материалами или при отсутсвии герметика в швах будет конденсироваться вода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497" y="646331"/>
            <a:ext cx="5955983" cy="60173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4858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Конденсат при постоянных циклах замораживания-оттаивания разрушает отделочный штукатурный слой в следствии расширения воды при замерзании в порах</a:t>
            </a:r>
            <a:endParaRPr lang="ru-R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Конденсат при постоянных циклах замораживания-оттаивания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14" y="646331"/>
            <a:ext cx="3406776" cy="2252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Конденсат при постоянных циклах замораживания-оттаивания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640" y="646331"/>
            <a:ext cx="3646170" cy="2252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Конденсат при постоянных циклах замораживания-оттаивания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646331"/>
            <a:ext cx="3911917" cy="2252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Укладка блоков &quot;насухую&quot; без приклеивания к основанию и герметизации швов. Размер швов - до 3 см.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14" y="3062788"/>
            <a:ext cx="3898266" cy="36580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9" name="Рисунок 8" descr="Трещины в штукатурном составе в области стыков между блоками из пеностекла, заполненных цементным паропроницаемым раствором в следствии накопления конденсата и циклов замораживанияоттаивания. На фотографии четко прослеживаются очертания швов в виде трещин между блоками из пеностекла"/>
          <p:cNvPicPr/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454" y="3058500"/>
            <a:ext cx="3982085" cy="3639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217535" y="2945161"/>
            <a:ext cx="38096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Укладка блоков «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насухо»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приклеивания к основанию и герметизации швов. </a:t>
            </a:r>
            <a:endParaRPr lang="ru-RU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Размер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швов —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3 см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09913" y="4191656"/>
            <a:ext cx="3817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Трещины в штукатурном составе в области стыков между блоками из пеностекла, заполненных цементным паропроницаемым раствором в следствии накопления конденсата и циклов замораживания-оттаивания. На фотографии четко прослеживаются очертания швов в виде трещин между блоками из пеностекла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4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81963"/>
            <a:ext cx="12192000" cy="673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нанесения клеевых составов и расход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Рекомендованные производителями пеностекла клеевые составы можно разделить на две основные группы: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Клея-герметики «холодного» применения — двухкомпонентные, твердеющие за счет химической реакции компонентов;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Клея-герметики «горячего» применения — однокомпонентные, твердеющие за счет естественного снижения температуры после разогревания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170-190 ⁰С.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Толщина швов между блоками или плитами пеностекла не должна превышать 3 мм.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рассчитывается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условий: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мм герметика проникает и заполняет открытые поры пеностекла, 1 мм — сплошной слой герметика между пеностеклом и основанием и 1 мм — проникание герметика в поры и неровности оснований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Клея-герметики «горячего» применения требуют разогрева в специальных битумоварках. Такие составы применяются только для горизонтальных высушенных плоскостях. 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Разогретый герметик с помощью лейки наносится на плоское основание (бетон, стяжка, дерево и т.д.). Блок из пеностекла двумя гранями погружается в герметик для герметизации швов и приклеивается к основанию.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случае монтажа на профилированный металлический лист блок тремя гранями погружается в емкость с разогретым герметиком и далее приклеивается к основанию. </a:t>
            </a:r>
          </a:p>
          <a:p>
            <a:pPr indent="238125" algn="just">
              <a:spcAft>
                <a:spcPts val="75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Попадание воды или применение пеностекла с влажными поверхностями не допускается при таком монтаже, т.к. при погружения в горячий герметик влажного блока происходит резкое испарение воды с разбрызгиванием герметика, что может привести к ожогам поверхности кожи.</a:t>
            </a:r>
          </a:p>
          <a:p>
            <a:pPr indent="238125" algn="just">
              <a:spcAft>
                <a:spcPts val="750"/>
              </a:spcAft>
            </a:pP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12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Основание должно быть ровным и чистым. В случае необходимости основание выравнивается стяжкой (пол, покрытия) или штукатурным составом (стены).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некоторых клеев-герметиков необходимо предварительно основание покрывать праймером — для улучшения адгезии.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Клея-герметики «холодного» применения наносятся с помощью зубчатого шпателя с размером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зуба 6х6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 этом расход герметика точно регламентируется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составляет 3,5-4 кг на 1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блоков из пеностекла размером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600х450х100 мм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Клей герметик перед монтажом наносится на три поверхности блока — приклеиваемая поверхность к основанию и две смежные торцевые грани блока для герметизации швов.</a:t>
            </a:r>
          </a:p>
          <a:p>
            <a:pPr indent="238125" algn="just">
              <a:spcAft>
                <a:spcPts val="75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 невозможности выровнять основание,  допускается приклейка блоков из пеностекла с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помощью 4-5 пятен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обязательным нанесением на грани пеностекла герметика зубчатым шпателем.</a:t>
            </a:r>
          </a:p>
        </p:txBody>
      </p:sp>
      <p:pic>
        <p:nvPicPr>
          <p:cNvPr id="6" name="Рисунок 5" descr="Стены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" y="3170098"/>
            <a:ext cx="4204970" cy="3596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Стены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110" y="3170097"/>
            <a:ext cx="7565390" cy="3596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447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100" y="68579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Нанесение &quot;холодных&quot; клеевых составов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68579"/>
            <a:ext cx="2876550" cy="3231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Рисунок 3" descr="Нанесение &quot;горячих&quot; клеевых составов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64" y="760094"/>
            <a:ext cx="3045580" cy="33261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Нанесение &quot;холодных&quot; клеевых составов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238" y="760094"/>
            <a:ext cx="2876550" cy="33261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Рисунок 6" descr="Нанесение &quot;горячих&quot; клеевых составов"/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520" y="760094"/>
            <a:ext cx="2931806" cy="33261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952750" y="272534"/>
            <a:ext cx="4500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Нанесение «холодных» клеевых составов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" y="3439894"/>
            <a:ext cx="287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Нанесение «горячих» клеевых составов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37574" y="4204453"/>
            <a:ext cx="12153900" cy="2324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штукатурным составам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случае отсутствия разделительного слоя между штукатурным покрытием и пеностеклом):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Эластичность после набора прочности;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цементно-содержащих компонентов;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усадки и напряжений после отвердевания и набора прочности.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адгезия к стеклу (невпитывающее основание) и высокая адгезия к основанию конструкции.</a:t>
            </a:r>
          </a:p>
        </p:txBody>
      </p:sp>
    </p:spTree>
    <p:extLst>
      <p:ext uri="{BB962C8B-B14F-4D97-AF65-F5344CB8AC3E}">
        <p14:creationId xmlns:p14="http://schemas.microsoft.com/office/powerpoint/2010/main" val="101744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Примером применения могут быть любые штукатурные составы на основе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гипса «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Ротбанд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(КНАУФ), «ТЕПЛОН» (UNIS), «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EcoPlaster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(МАГМА)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т.д. Данные составы рекомендуют применять внутри помещений с нормальной или низкой влажности.</a:t>
            </a:r>
          </a:p>
          <a:p>
            <a:pPr indent="238125" algn="just">
              <a:spcAft>
                <a:spcPts val="75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наружных работ могут применяться штукатурные составы на основе извести: на основе гидравлической извести («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Unilit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«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Limetics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и др.)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ряде случаев такие тонкослойные составы необходимо дополнительно армировать стеклосеткой, если эластичность после набора прочности не достаточна.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случае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клеевых составов на основе битумов в швах между блоками и плитами из пеностекла, перед нанесением тонкослойных штукатурных составов, необходимо тщательно удалить излишки клея, т.к. возможно проявление темных полос сквозь штукатурный слой.</a:t>
            </a:r>
          </a:p>
        </p:txBody>
      </p:sp>
      <p:pic>
        <p:nvPicPr>
          <p:cNvPr id="4" name="Рисунок 3" descr="Пример штукатурного состава на основе гипса, армированного фасадной стеклосеткой с ячейкой 5х5 мм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3170099"/>
            <a:ext cx="6646545" cy="34821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817995" y="3014255"/>
            <a:ext cx="5286375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штукатурного состава на основе гипса, армированного фасадной стеклосеткой с ячейкой 5х5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мм.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17994" y="3995678"/>
            <a:ext cx="52863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применения традиционных штукатурных составов на основе цемента необходимо выполнять разделительный слой. В качестве разделительно слоя между пеностеклом и традиционными штукатурными составами на основе цементов могут применяться однокомпонентные или двухкомпонентные тонкослойные покрытия мастики, клеи-герметики на основе полимеров или модифицированных битумов.</a:t>
            </a:r>
          </a:p>
        </p:txBody>
      </p:sp>
    </p:spTree>
    <p:extLst>
      <p:ext uri="{BB962C8B-B14F-4D97-AF65-F5344CB8AC3E}">
        <p14:creationId xmlns:p14="http://schemas.microsoft.com/office/powerpoint/2010/main" val="42216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001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к разделительному слою между традиционным штукатурным составом и пеностеклом:</a:t>
            </a:r>
          </a:p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отсутствия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разделительного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слоя между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штукатурным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покрытием и пеностеклом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Эластичность после набора прочности;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цементно-содержащих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компонентов;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усадки и напряжений после отвердевания и набора прочности;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адгезия к стеклу (невпитывающее основание) и высокая адгезия к основанию конструкции.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ряде случаев такие тонкослойные составы необходимо дополнительно армировать стеклосеткой, если эластичность после набора прочности не достаточна.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Пример тонкослойного разделительного слоя Nafufill B25, армированного фасадной стеклосеткой с последующим нанесением традиционного штукатурного состава на основе цемента с армированием оцинкованной сварной металлической сеткой.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" y="2906712"/>
            <a:ext cx="7887970" cy="38563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134667" y="3429000"/>
            <a:ext cx="38938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тонкослойного разделительного слоя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Nafufill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B25, армированного фасадной стеклосеткой с последующим нанесением традиционного штукатурного состава на основе цемента с армированием оцинкованной сварной металлической сеткой.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11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Прочность пеностекла на сжатие в нагружаемых горизонтальных конструкциях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750"/>
              </a:spcAft>
            </a:pP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фундаменты, эксплуатируемые кровли) необходимость «запечатывания»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ячеек.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38125" algn="just">
              <a:spcAft>
                <a:spcPts val="75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 обладает высокой прочность на сжатие без деформаций даже под динамической нагрузкой — это абсолютно несжимаемый материал.</a:t>
            </a:r>
          </a:p>
          <a:p>
            <a:pPr indent="238125" algn="just">
              <a:spcAft>
                <a:spcPts val="75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Пеностекло — ячеистый материал, поэтому для распределения нагрузки необходимо верхний слой пеностекла закрывать герметиками (запечатывание ячеек).</a:t>
            </a:r>
          </a:p>
        </p:txBody>
      </p:sp>
      <p:pic>
        <p:nvPicPr>
          <p:cNvPr id="4" name="Рисунок 3" descr="Предел прочности"/>
          <p:cNvPicPr/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404" y="2142278"/>
            <a:ext cx="1144117" cy="5926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2062103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Предел прочности при сжатии вычисляют по формуле:</a:t>
            </a:r>
          </a:p>
          <a:p>
            <a:pPr indent="23812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 сж — предел прочности при сжатии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МПа или кгс/см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indent="23812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 — разрушающая сила, Н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кгс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indent="238125"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 — площадь поперечного сечения образца,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при одинаковой прилагаемой нагрузке, прочность на сжатие зависит от площади. Так, например, бумажный лист, находящийся на твердой поверхности легко проткнуть обычной иголкой, но невозможно проткнуть пальцем руки.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Прилагая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усилие к тонким ячейкам пеностекла можно легко нарушить верхний слой пеностекла, но увеличив площадь нагрузки (распределив нагрузку по площади) нарушить слой пеностекла с тем же усилием невозможно.</a:t>
            </a:r>
          </a:p>
          <a:p>
            <a:pPr indent="238125" algn="just">
              <a:spcAft>
                <a:spcPts val="750"/>
              </a:spcAft>
            </a:pP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Схема воздействия усилия при небольшой площади распределения нагрузки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97" y="4675823"/>
            <a:ext cx="2764830" cy="20993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Рисунок 7" descr="Схема воздействия усилия при небольшой площади распределения нагрузки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624" y="4675823"/>
            <a:ext cx="3163063" cy="20993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0031887" y="4715091"/>
            <a:ext cx="20929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38125">
              <a:spcAft>
                <a:spcPts val="75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 воздействия усилия при небольшой площади распределения нагрузки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Рисунок 9" descr="Схема воздействия усилия при небольшой площади распределения нагрузки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897" y="4712482"/>
            <a:ext cx="3796990" cy="20339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6601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50"/>
              </a:lnSpc>
              <a:spcBef>
                <a:spcPts val="2250"/>
              </a:spcBef>
              <a:spcAft>
                <a:spcPts val="525"/>
              </a:spcAft>
            </a:pPr>
            <a:r>
              <a:rPr lang="ru-RU" b="1" spc="-75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2. Достоинства </a:t>
            </a:r>
            <a:r>
              <a:rPr lang="ru-RU" b="1" spc="-7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недостатки пеностекла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Bef>
                <a:spcPts val="1125"/>
              </a:spcBef>
              <a:spcAft>
                <a:spcPts val="195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того чтобы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проще воспринимать информацию, рассмотрим плюсы и минусы материала в табличной форме.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097356"/>
              </p:ext>
            </p:extLst>
          </p:nvPr>
        </p:nvGraphicFramePr>
        <p:xfrm>
          <a:off x="0" y="1131080"/>
          <a:ext cx="12192000" cy="57269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1852519974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xmlns="" val="1013340002"/>
                    </a:ext>
                  </a:extLst>
                </a:gridCol>
              </a:tblGrid>
              <a:tr h="3343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Достоинства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Недостатки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53273188"/>
                  </a:ext>
                </a:extLst>
              </a:tr>
              <a:tr h="1193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 не реагирует на перепады температур, что позволяет его использовать в любой климатической зоне – от северных до южных широт.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Довольно высокая стоимость за счёт сложности изготовления и его низкая стойкость к ударным нагрузкам – любой удар может расколоть блок.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5685536"/>
                  </a:ext>
                </a:extLst>
              </a:tr>
              <a:tr h="1193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575"/>
                        </a:spcBef>
                        <a:spcAft>
                          <a:spcPts val="1575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ячеистого стекла не подвержена изменению, что исключает просадку. При этом, о каком либо окислении, эрозии или возникновении грибка, плесени не может быть и речи.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125"/>
                        </a:spcBef>
                        <a:spcAft>
                          <a:spcPts val="195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Необходимость монтажа качественного </a:t>
                      </a:r>
                      <a:r>
                        <a:rPr lang="ru-RU" sz="1600" b="1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фундамента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Если произойдёт его усадка, пеностекло может растрескаться.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3830853"/>
                  </a:ext>
                </a:extLst>
              </a:tr>
              <a:tr h="906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Стойкость к любому химическому воздействию, влагостойкость, паронепроницаемость, прекрасная тепло- и звукоизоляция.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4849551"/>
                  </a:ext>
                </a:extLst>
              </a:tr>
              <a:tr h="1193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возникновении пожара пеностекло не допустит его распространения. Даже при условии достижения температуры его плавления, вспыхнуть такой материал не сможет.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125"/>
                        </a:spcBef>
                        <a:spcAft>
                          <a:spcPts val="195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Невозможность использования материала для строительства несущих стен при больших нагрузках – стекло может попросту не выдержать нагрузки и полопаться.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8392824"/>
                  </a:ext>
                </a:extLst>
              </a:tr>
              <a:tr h="906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Простота монтажа. Пеностекло можно разделить на определённые части необходимых размеров при помощи обычной </a:t>
                      </a:r>
                      <a:r>
                        <a:rPr lang="ru-RU" sz="1600" b="1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ножовки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по металлу.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205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26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8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50"/>
              </a:lnSpc>
              <a:spcBef>
                <a:spcPts val="2250"/>
              </a:spcBef>
              <a:spcAft>
                <a:spcPts val="525"/>
              </a:spcAft>
            </a:pPr>
            <a:r>
              <a:rPr lang="ru-RU" b="1" spc="-7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заключение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Пеностекло 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довольно удобный материал для устройства тепло- и шумоизоляции. Однако его использование требует соблюдения определённых правил. Только в этом случае можно быть уверенным, что оно прослужит гарантированные производителем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лет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Следует 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помнить, что плиты из вспененного стекла не терпят изломов и ударов. Если же всё сделано правильно, то такая изоляция будет радовать владельца теплом и тишиной долгие годы. Ведь главное при использовании любого строительного материала – это соблюдение рекомендаций производителя, на которые (к сожалению) не все обращают внимание.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Общая схема использования пеностекла для утепления стен и кровли">
            <a:hlinkClick r:id="rId2"/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2" y="2682786"/>
            <a:ext cx="6678593" cy="4175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6834851" y="4048599"/>
            <a:ext cx="53050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схема использования пеностекла для утепления стен и кровли</a:t>
            </a: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40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40041"/>
              </p:ext>
            </p:extLst>
          </p:nvPr>
        </p:nvGraphicFramePr>
        <p:xfrm>
          <a:off x="38021" y="444503"/>
          <a:ext cx="12153979" cy="3073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58799">
                  <a:extLst>
                    <a:ext uri="{9D8B030D-6E8A-4147-A177-3AD203B41FA5}">
                      <a16:colId xmlns:a16="http://schemas.microsoft.com/office/drawing/2014/main" xmlns="" val="2161273435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xmlns="" val="2304616884"/>
                    </a:ext>
                  </a:extLst>
                </a:gridCol>
                <a:gridCol w="7769780">
                  <a:extLst>
                    <a:ext uri="{9D8B030D-6E8A-4147-A177-3AD203B41FA5}">
                      <a16:colId xmlns:a16="http://schemas.microsoft.com/office/drawing/2014/main" xmlns="" val="3324119944"/>
                    </a:ext>
                  </a:extLst>
                </a:gridCol>
              </a:tblGrid>
              <a:tr h="399368"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5473586"/>
                  </a:ext>
                </a:extLst>
              </a:tr>
              <a:tr h="69456"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00084175"/>
                  </a:ext>
                </a:extLst>
              </a:tr>
              <a:tr h="38200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Плотность,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кг/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</a:t>
                      </a:r>
                      <a:r>
                        <a:rPr lang="ru-RU" sz="1600" b="1" baseline="300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170—190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3987457"/>
                  </a:ext>
                </a:extLst>
              </a:tr>
              <a:tr h="86819"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13252809"/>
                  </a:ext>
                </a:extLst>
              </a:tr>
              <a:tr h="38200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Сорбционная влажность, %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0,2—0,5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40049727"/>
                  </a:ext>
                </a:extLst>
              </a:tr>
              <a:tr h="86819"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8133487"/>
                  </a:ext>
                </a:extLst>
              </a:tr>
              <a:tr h="399368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Теплопроводность, Вт/(м К)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12479704"/>
                  </a:ext>
                </a:extLst>
              </a:tr>
              <a:tr h="382004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+20 °С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0,060—0,070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2490833"/>
                  </a:ext>
                </a:extLst>
              </a:tr>
              <a:tr h="399368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–18 °С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0,035—0,050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966514"/>
                  </a:ext>
                </a:extLst>
              </a:tr>
              <a:tr h="86819"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4649582"/>
                  </a:ext>
                </a:extLst>
              </a:tr>
              <a:tr h="399368"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Паропроницаемость, мг/(м ч Па)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0,001—0,005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2743091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211562"/>
              </p:ext>
            </p:extLst>
          </p:nvPr>
        </p:nvGraphicFramePr>
        <p:xfrm>
          <a:off x="38100" y="3524645"/>
          <a:ext cx="12153900" cy="34297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2445">
                  <a:extLst>
                    <a:ext uri="{9D8B030D-6E8A-4147-A177-3AD203B41FA5}">
                      <a16:colId xmlns:a16="http://schemas.microsoft.com/office/drawing/2014/main" xmlns="" val="3126667182"/>
                    </a:ext>
                  </a:extLst>
                </a:gridCol>
                <a:gridCol w="3468255">
                  <a:extLst>
                    <a:ext uri="{9D8B030D-6E8A-4147-A177-3AD203B41FA5}">
                      <a16:colId xmlns:a16="http://schemas.microsoft.com/office/drawing/2014/main" xmlns="" val="825957635"/>
                    </a:ext>
                  </a:extLst>
                </a:gridCol>
                <a:gridCol w="7823200">
                  <a:extLst>
                    <a:ext uri="{9D8B030D-6E8A-4147-A177-3AD203B41FA5}">
                      <a16:colId xmlns:a16="http://schemas.microsoft.com/office/drawing/2014/main" xmlns="" val="1481002673"/>
                    </a:ext>
                  </a:extLst>
                </a:gridCol>
              </a:tblGrid>
              <a:tr h="394613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Предел прочности, МПа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6023463"/>
                  </a:ext>
                </a:extLst>
              </a:tr>
              <a:tr h="380631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+20 °С сжатие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0,7—1,1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861385"/>
                  </a:ext>
                </a:extLst>
              </a:tr>
              <a:tr h="361599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-«-</a:t>
                      </a:r>
                      <a:endParaRPr lang="ru-RU" sz="16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изгибе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0,4—0,6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4744114"/>
                  </a:ext>
                </a:extLst>
              </a:tr>
              <a:tr h="380631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–18 °С сжатие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0,8—1,4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8161924"/>
                  </a:ext>
                </a:extLst>
              </a:tr>
              <a:tr h="361599"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-«-</a:t>
                      </a:r>
                      <a:endParaRPr lang="ru-RU" sz="16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изгибе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0,3—0,5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1679788"/>
                  </a:ext>
                </a:extLst>
              </a:tr>
              <a:tr h="123574">
                <a:tc gridSpan="2"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1626519"/>
                  </a:ext>
                </a:extLst>
              </a:tr>
              <a:tr h="399662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начала деформации, °С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07156"/>
                  </a:ext>
                </a:extLst>
              </a:tr>
              <a:tr h="123574">
                <a:tc gridSpan="2"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7348639"/>
                  </a:ext>
                </a:extLst>
              </a:tr>
              <a:tr h="380631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Водопоглощение, % от объема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812604"/>
                  </a:ext>
                </a:extLst>
              </a:tr>
              <a:tr h="123574">
                <a:tc gridSpan="2"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9239497"/>
                  </a:ext>
                </a:extLst>
              </a:tr>
              <a:tr h="399662">
                <a:tc gridSpan="2"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 применения, °С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–30 до +400 °С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517128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3.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Технические характеристики Пеностекла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31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2008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3016</Words>
  <Application>Microsoft Office PowerPoint</Application>
  <PresentationFormat>Широкоэкранный</PresentationFormat>
  <Paragraphs>464</Paragraphs>
  <Slides>34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35</cp:revision>
  <dcterms:created xsi:type="dcterms:W3CDTF">2024-01-04T10:46:02Z</dcterms:created>
  <dcterms:modified xsi:type="dcterms:W3CDTF">2025-03-10T07:56:49Z</dcterms:modified>
</cp:coreProperties>
</file>